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7"/>
  </p:notesMasterIdLst>
  <p:handoutMasterIdLst>
    <p:handoutMasterId r:id="rId18"/>
  </p:handoutMasterIdLst>
  <p:sldIdLst>
    <p:sldId id="292" r:id="rId5"/>
    <p:sldId id="297" r:id="rId6"/>
    <p:sldId id="298" r:id="rId7"/>
    <p:sldId id="299" r:id="rId8"/>
    <p:sldId id="300" r:id="rId9"/>
    <p:sldId id="301" r:id="rId10"/>
    <p:sldId id="304" r:id="rId11"/>
    <p:sldId id="303" r:id="rId12"/>
    <p:sldId id="302" r:id="rId13"/>
    <p:sldId id="305" r:id="rId14"/>
    <p:sldId id="306" r:id="rId15"/>
    <p:sldId id="293" r:id="rId16"/>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6F"/>
    <a:srgbClr val="00ACB6"/>
    <a:srgbClr val="013D61"/>
    <a:srgbClr val="F3703A"/>
    <a:srgbClr val="515083"/>
    <a:srgbClr val="2F305C"/>
    <a:srgbClr val="3C4798"/>
    <a:srgbClr val="E68637"/>
    <a:srgbClr val="F6A287"/>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autoAdjust="0"/>
  </p:normalViewPr>
  <p:slideViewPr>
    <p:cSldViewPr snapToGrid="0">
      <p:cViewPr varScale="1">
        <p:scale>
          <a:sx n="77" d="100"/>
          <a:sy n="77" d="100"/>
        </p:scale>
        <p:origin x="-752" y="-9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xmlns=""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09/05/25</a:t>
            </a:fld>
            <a:endParaRPr lang="it-IT" dirty="0"/>
          </a:p>
        </p:txBody>
      </p:sp>
      <p:sp>
        <p:nvSpPr>
          <p:cNvPr id="4" name="Segnaposto piè di pagina 3">
            <a:extLst>
              <a:ext uri="{FF2B5EF4-FFF2-40B4-BE49-F238E27FC236}">
                <a16:creationId xmlns:a16="http://schemas.microsoft.com/office/drawing/2014/main" xmlns=""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xmlns=""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09/05/25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xmlns=""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rtlCol="0"/>
          <a:lstStyle/>
          <a:p>
            <a:pPr rtl="0"/>
            <a:fld id="{54DB44FF-F9B4-4E5D-9888-DD07079D4562}" type="datetime1">
              <a:rPr lang="it-IT" noProof="0" smtClean="0"/>
              <a:t>09/05/25</a:t>
            </a:fld>
            <a:endParaRPr lang="it-IT" noProof="0" dirty="0"/>
          </a:p>
        </p:txBody>
      </p:sp>
      <p:sp>
        <p:nvSpPr>
          <p:cNvPr id="5" name="Segnaposto piè di pagina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xmlns=""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xmlns=""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09/05/25</a:t>
            </a:fld>
            <a:endParaRPr lang="it-IT" noProof="0" dirty="0"/>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cxnSp>
        <p:nvCxnSpPr>
          <p:cNvPr id="15" name="Connecteur droit 19">
            <a:extLst>
              <a:ext uri="{FF2B5EF4-FFF2-40B4-BE49-F238E27FC236}">
                <a16:creationId xmlns:a16="http://schemas.microsoft.com/office/drawing/2014/main" xmlns=""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xmlns=""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xmlns=""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xmlns=""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x-none"/>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rtlCol="0"/>
          <a:lstStyle/>
          <a:p>
            <a:pPr rtl="0"/>
            <a:fld id="{B74319CE-E5CF-4FF9-86AE-7437B4FD3174}" type="datetime1">
              <a:rPr lang="it-IT" noProof="0" smtClean="0"/>
              <a:t>09/05/25</a:t>
            </a:fld>
            <a:endParaRPr lang="it-IT" noProof="0" dirty="0"/>
          </a:p>
        </p:txBody>
      </p:sp>
      <p:sp>
        <p:nvSpPr>
          <p:cNvPr id="9" name="Segnaposto numero diapositiva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xmlns=""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x-none"/>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xmlns=""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xmlns=""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09/05/25</a:t>
            </a:fld>
            <a:endParaRPr lang="it-IT" noProof="0" dirty="0"/>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a16="http://schemas.microsoft.com/office/drawing/2014/main" xmlns=""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xmlns=""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xmlns=""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x-none"/>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xmlns=""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09/05/25</a:t>
            </a:fld>
            <a:endParaRPr lang="it-IT" noProof="0" dirty="0"/>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xmlns=""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x-none"/>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09/05/25</a:t>
            </a:fld>
            <a:endParaRPr lang="it-IT" noProof="0" dirty="0"/>
          </a:p>
        </p:txBody>
      </p:sp>
      <p:sp>
        <p:nvSpPr>
          <p:cNvPr id="13" name="Segnaposto piè di pagina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Segnaposto immagine 9">
            <a:extLst>
              <a:ext uri="{FF2B5EF4-FFF2-40B4-BE49-F238E27FC236}">
                <a16:creationId xmlns:a16="http://schemas.microsoft.com/office/drawing/2014/main" xmlns=""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xmlns=""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09/05/25</a:t>
            </a:fld>
            <a:endParaRPr lang="it-IT" noProof="0" dirty="0"/>
          </a:p>
        </p:txBody>
      </p:sp>
      <p:sp>
        <p:nvSpPr>
          <p:cNvPr id="13" name="Segnaposto piè di pagina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9" name="Rettangolo 18">
            <a:extLst>
              <a:ext uri="{FF2B5EF4-FFF2-40B4-BE49-F238E27FC236}">
                <a16:creationId xmlns:a16="http://schemas.microsoft.com/office/drawing/2014/main" xmlns=""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xmlns=""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xmlns=""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09/05/25</a:t>
            </a:fld>
            <a:endParaRPr lang="it-IT" noProof="0" dirty="0"/>
          </a:p>
        </p:txBody>
      </p:sp>
      <p:sp>
        <p:nvSpPr>
          <p:cNvPr id="13" name="Segnaposto piè di pagina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0" name="Rettangolo 19">
            <a:extLst>
              <a:ext uri="{FF2B5EF4-FFF2-40B4-BE49-F238E27FC236}">
                <a16:creationId xmlns:a16="http://schemas.microsoft.com/office/drawing/2014/main" xmlns=""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xmlns=""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xmlns=""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09/05/25</a:t>
            </a:fld>
            <a:endParaRPr lang="it-IT" noProof="0" dirty="0"/>
          </a:p>
        </p:txBody>
      </p:sp>
      <p:sp>
        <p:nvSpPr>
          <p:cNvPr id="13" name="Segnaposto piè di pagina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Rettangolo 17">
            <a:extLst>
              <a:ext uri="{FF2B5EF4-FFF2-40B4-BE49-F238E27FC236}">
                <a16:creationId xmlns:a16="http://schemas.microsoft.com/office/drawing/2014/main" xmlns=""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09/05/25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dirty="0"/>
          </a:p>
        </p:txBody>
      </p:sp>
      <p:sp>
        <p:nvSpPr>
          <p:cNvPr id="9" name="Rettangolo 8">
            <a:extLst>
              <a:ext uri="{FF2B5EF4-FFF2-40B4-BE49-F238E27FC236}">
                <a16:creationId xmlns:a16="http://schemas.microsoft.com/office/drawing/2014/main" xmlns=""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rtlCol="0"/>
          <a:lstStyle/>
          <a:p>
            <a:pPr rtl="0"/>
            <a:fld id="{29D1554E-7EF2-44AC-BA44-70A2B54D9DB9}" type="datetime1">
              <a:rPr lang="it-IT" noProof="0" smtClean="0"/>
              <a:t>09/05/25</a:t>
            </a:fld>
            <a:endParaRPr lang="it-IT" noProof="0" dirty="0"/>
          </a:p>
        </p:txBody>
      </p:sp>
      <p:sp>
        <p:nvSpPr>
          <p:cNvPr id="8" name="Segnaposto piè di pagina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xmlns=""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xmlns=""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rtlCol="0"/>
          <a:lstStyle/>
          <a:p>
            <a:pPr rtl="0"/>
            <a:fld id="{C3F388D4-15DF-446A-91AA-72876CD48301}" type="datetime1">
              <a:rPr lang="it-IT" noProof="0" smtClean="0"/>
              <a:t>09/05/25</a:t>
            </a:fld>
            <a:endParaRPr lang="it-IT" noProof="0" dirty="0"/>
          </a:p>
        </p:txBody>
      </p:sp>
      <p:sp>
        <p:nvSpPr>
          <p:cNvPr id="5" name="Segnaposto piè di pagina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xmlns=""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xmlns="" id="{7B1EF3D6-F267-5A27-D435-C5005BA4AA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302" b="1411"/>
          <a:stretch/>
        </p:blipFill>
        <p:spPr>
          <a:xfrm>
            <a:off x="0" y="-3841"/>
            <a:ext cx="4984836"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rtlCol="0"/>
          <a:lstStyle/>
          <a:p>
            <a:pPr rtl="0"/>
            <a:fld id="{1C82CFE1-3316-4B70-89C0-454FCB2AAF53}" type="datetime1">
              <a:rPr lang="it-IT" noProof="0" smtClean="0"/>
              <a:t>09/05/25</a:t>
            </a:fld>
            <a:endParaRPr lang="it-IT" noProof="0" dirty="0"/>
          </a:p>
        </p:txBody>
      </p:sp>
      <p:sp>
        <p:nvSpPr>
          <p:cNvPr id="8" name="Segnaposto piè di pagina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xmlns=""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rtlCol="0"/>
          <a:lstStyle/>
          <a:p>
            <a:pPr rtl="0"/>
            <a:fld id="{74542C42-F0C8-417A-980A-09B6C1CD6C24}" type="datetime1">
              <a:rPr lang="it-IT" noProof="0" smtClean="0"/>
              <a:t>09/05/25</a:t>
            </a:fld>
            <a:endParaRPr lang="it-IT" noProof="0" dirty="0"/>
          </a:p>
        </p:txBody>
      </p:sp>
      <p:sp>
        <p:nvSpPr>
          <p:cNvPr id="8" name="Segnaposto piè di pagina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xmlns=""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09/05/25</a:t>
            </a:fld>
            <a:endParaRPr lang="it-IT" noProof="0" dirty="0"/>
          </a:p>
        </p:txBody>
      </p:sp>
      <p:sp>
        <p:nvSpPr>
          <p:cNvPr id="8" name="Segnaposto piè di pagina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xmlns=""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xmlns=""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xmlns=""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09/05/25</a:t>
            </a:fld>
            <a:endParaRPr lang="it-IT" noProof="0" dirty="0"/>
          </a:p>
        </p:txBody>
      </p:sp>
      <p:sp>
        <p:nvSpPr>
          <p:cNvPr id="8" name="Segnaposto piè di pagina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xmlns=""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xmlns=""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xmlns=""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rtlCol="0"/>
          <a:lstStyle/>
          <a:p>
            <a:pPr rtl="0"/>
            <a:fld id="{43B79944-34CF-4A72-AC1B-909189585767}" type="datetime1">
              <a:rPr lang="it-IT" noProof="0" smtClean="0"/>
              <a:t>09/05/25</a:t>
            </a:fld>
            <a:endParaRPr lang="it-IT" noProof="0" dirty="0"/>
          </a:p>
        </p:txBody>
      </p:sp>
      <p:sp>
        <p:nvSpPr>
          <p:cNvPr id="9" name="Segnaposto piè di pagina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rtlCol="0"/>
          <a:lstStyle/>
          <a:p>
            <a:pPr rtl="0"/>
            <a:fld id="{AAAF3A87-C769-4508-A602-98056DD906C2}" type="datetime1">
              <a:rPr lang="it-IT" noProof="0" smtClean="0"/>
              <a:t>09/05/25</a:t>
            </a:fld>
            <a:endParaRPr lang="it-IT" noProof="0" dirty="0"/>
          </a:p>
        </p:txBody>
      </p:sp>
      <p:sp>
        <p:nvSpPr>
          <p:cNvPr id="11" name="Segnaposto piè di pagina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rtlCol="0"/>
          <a:lstStyle/>
          <a:p>
            <a:pPr rtl="0"/>
            <a:fld id="{5F1DB439-C8A9-45DF-AFF2-9EFA3E72C152}" type="datetime1">
              <a:rPr lang="it-IT" noProof="0" smtClean="0"/>
              <a:t>09/05/25</a:t>
            </a:fld>
            <a:endParaRPr lang="it-IT" noProof="0" dirty="0"/>
          </a:p>
        </p:txBody>
      </p:sp>
      <p:sp>
        <p:nvSpPr>
          <p:cNvPr id="7" name="Segnaposto piè di pagina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xmlns=""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xmlns=""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xmlns=""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xmlns=""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xmlns=""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09/05/25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8" name="Rettangolo 7">
            <a:extLst>
              <a:ext uri="{FF2B5EF4-FFF2-40B4-BE49-F238E27FC236}">
                <a16:creationId xmlns:a16="http://schemas.microsoft.com/office/drawing/2014/main" xmlns=""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7F1CCB64-8231-435F-87C9-78C908E39380}"/>
              </a:ext>
            </a:extLst>
          </p:cNvPr>
          <p:cNvSpPr>
            <a:spLocks noGrp="1"/>
          </p:cNvSpPr>
          <p:nvPr>
            <p:ph type="ctrTitle"/>
          </p:nvPr>
        </p:nvSpPr>
        <p:spPr>
          <a:xfrm>
            <a:off x="5629057" y="758952"/>
            <a:ext cx="6223998" cy="3227514"/>
          </a:xfrm>
        </p:spPr>
        <p:txBody>
          <a:bodyPr>
            <a:normAutofit fontScale="90000"/>
          </a:bodyPr>
          <a:lstStyle/>
          <a:p>
            <a:r>
              <a:rPr lang="it-IT" dirty="0" smtClean="0"/>
              <a:t>Il team multidisciplinare: potenzialità della figura dello psicologo</a:t>
            </a:r>
            <a:endParaRPr lang="it-IT" dirty="0"/>
          </a:p>
        </p:txBody>
      </p:sp>
      <p:sp>
        <p:nvSpPr>
          <p:cNvPr id="4" name="Sottotitolo 3">
            <a:extLst>
              <a:ext uri="{FF2B5EF4-FFF2-40B4-BE49-F238E27FC236}">
                <a16:creationId xmlns:a16="http://schemas.microsoft.com/office/drawing/2014/main" xmlns="" id="{91A9603A-D223-47EF-B35B-86424F3280CA}"/>
              </a:ext>
            </a:extLst>
          </p:cNvPr>
          <p:cNvSpPr>
            <a:spLocks noGrp="1"/>
          </p:cNvSpPr>
          <p:nvPr>
            <p:ph type="subTitle" idx="1"/>
          </p:nvPr>
        </p:nvSpPr>
        <p:spPr>
          <a:xfrm>
            <a:off x="6632171" y="4084765"/>
            <a:ext cx="4526280" cy="1703387"/>
          </a:xfrm>
        </p:spPr>
        <p:txBody>
          <a:bodyPr>
            <a:normAutofit fontScale="40000" lnSpcReduction="20000"/>
          </a:bodyPr>
          <a:lstStyle/>
          <a:p>
            <a:pPr algn="ctr"/>
            <a:r>
              <a:rPr lang="it-IT" sz="6200" b="1" dirty="0" smtClean="0">
                <a:solidFill>
                  <a:srgbClr val="3366FF"/>
                </a:solidFill>
              </a:rPr>
              <a:t>Serena Marchitelli</a:t>
            </a:r>
          </a:p>
          <a:p>
            <a:pPr algn="ctr"/>
            <a:r>
              <a:rPr lang="it-IT" sz="2800" b="1" dirty="0">
                <a:solidFill>
                  <a:srgbClr val="3366FF"/>
                </a:solidFill>
              </a:rPr>
              <a:t>Casco (Centro di Alta specializzazione per il trattamento dell’obesità e malattie metaboliche)</a:t>
            </a:r>
          </a:p>
          <a:p>
            <a:pPr algn="ctr"/>
            <a:r>
              <a:rPr lang="it-IT" sz="2800" b="1" dirty="0">
                <a:solidFill>
                  <a:srgbClr val="3366FF"/>
                </a:solidFill>
              </a:rPr>
              <a:t> policlinico </a:t>
            </a:r>
            <a:r>
              <a:rPr lang="it-IT" sz="2800" b="1" dirty="0" err="1">
                <a:solidFill>
                  <a:srgbClr val="3366FF"/>
                </a:solidFill>
              </a:rPr>
              <a:t>umberto</a:t>
            </a:r>
            <a:r>
              <a:rPr lang="it-IT" sz="2800" b="1" dirty="0">
                <a:solidFill>
                  <a:srgbClr val="3366FF"/>
                </a:solidFill>
              </a:rPr>
              <a:t> i</a:t>
            </a:r>
          </a:p>
          <a:p>
            <a:pPr algn="ctr"/>
            <a:r>
              <a:rPr lang="it-IT" sz="2800" b="1" dirty="0">
                <a:solidFill>
                  <a:srgbClr val="3366FF"/>
                </a:solidFill>
              </a:rPr>
              <a:t>Sapienza, università di </a:t>
            </a:r>
            <a:r>
              <a:rPr lang="it-IT" sz="2800" b="1" dirty="0" err="1">
                <a:solidFill>
                  <a:srgbClr val="3366FF"/>
                </a:solidFill>
              </a:rPr>
              <a:t>roma</a:t>
            </a:r>
            <a:endParaRPr lang="it-IT" sz="2800" b="1" dirty="0">
              <a:solidFill>
                <a:srgbClr val="3366FF"/>
              </a:solidFill>
            </a:endParaRPr>
          </a:p>
          <a:p>
            <a:endParaRPr lang="it-IT" sz="2800" b="1" dirty="0">
              <a:solidFill>
                <a:srgbClr val="00ACB6"/>
              </a:solidFill>
            </a:endParaRPr>
          </a:p>
        </p:txBody>
      </p:sp>
      <p:pic>
        <p:nvPicPr>
          <p:cNvPr id="5" name="Immagine 4" descr="Macintosh HD:private:var:folders:d7:f5y17g_d1tqbz_sk4hs2kjmh0000gn:T:TemporaryItems:logo-sapienza.jpg"/>
          <p:cNvPicPr/>
          <p:nvPr/>
        </p:nvPicPr>
        <p:blipFill>
          <a:blip r:embed="rId2">
            <a:extLst>
              <a:ext uri="{28A0092B-C50C-407E-A947-70E740481C1C}">
                <a14:useLocalDpi xmlns:a14="http://schemas.microsoft.com/office/drawing/2010/main" val="0"/>
              </a:ext>
            </a:extLst>
          </a:blip>
          <a:srcRect/>
          <a:stretch>
            <a:fillRect/>
          </a:stretch>
        </p:blipFill>
        <p:spPr bwMode="auto">
          <a:xfrm>
            <a:off x="8498790" y="5823696"/>
            <a:ext cx="906512" cy="757657"/>
          </a:xfrm>
          <a:prstGeom prst="rect">
            <a:avLst/>
          </a:prstGeom>
          <a:noFill/>
          <a:ln>
            <a:noFill/>
          </a:ln>
        </p:spPr>
      </p:pic>
    </p:spTree>
    <p:extLst>
      <p:ext uri="{BB962C8B-B14F-4D97-AF65-F5344CB8AC3E}">
        <p14:creationId xmlns:p14="http://schemas.microsoft.com/office/powerpoint/2010/main" val="471150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21507" y="612844"/>
            <a:ext cx="11038497" cy="3970318"/>
          </a:xfrm>
          <a:prstGeom prst="rect">
            <a:avLst/>
          </a:prstGeom>
        </p:spPr>
        <p:txBody>
          <a:bodyPr wrap="square">
            <a:spAutoFit/>
          </a:bodyPr>
          <a:lstStyle/>
          <a:p>
            <a:pPr algn="just"/>
            <a:r>
              <a:rPr lang="it-IT" dirty="0">
                <a:solidFill>
                  <a:srgbClr val="FF0000"/>
                </a:solidFill>
              </a:rPr>
              <a:t>Come si possono combinare </a:t>
            </a:r>
            <a:r>
              <a:rPr lang="it-IT" dirty="0" smtClean="0">
                <a:solidFill>
                  <a:srgbClr val="FF0000"/>
                </a:solidFill>
              </a:rPr>
              <a:t>VR/AR </a:t>
            </a:r>
            <a:r>
              <a:rPr lang="it-IT" dirty="0">
                <a:solidFill>
                  <a:srgbClr val="FF0000"/>
                </a:solidFill>
              </a:rPr>
              <a:t>e </a:t>
            </a:r>
            <a:r>
              <a:rPr lang="it-IT" dirty="0" smtClean="0">
                <a:solidFill>
                  <a:srgbClr val="FF0000"/>
                </a:solidFill>
              </a:rPr>
              <a:t>AI?</a:t>
            </a:r>
          </a:p>
          <a:p>
            <a:pPr algn="just"/>
            <a:endParaRPr lang="it-IT" dirty="0">
              <a:solidFill>
                <a:srgbClr val="FF0000"/>
              </a:solidFill>
            </a:endParaRPr>
          </a:p>
          <a:p>
            <a:pPr algn="just"/>
            <a:r>
              <a:rPr lang="it-IT" dirty="0"/>
              <a:t>La realtà virtuale e l’intelligenza artificiale possono essere combinate in vari modi per creare esperienze innovative ed emozionanti</a:t>
            </a:r>
            <a:r>
              <a:rPr lang="it-IT" dirty="0" smtClean="0"/>
              <a:t>. </a:t>
            </a:r>
          </a:p>
          <a:p>
            <a:pPr marL="342900" indent="-342900" algn="just">
              <a:buAutoNum type="arabicPeriod"/>
            </a:pPr>
            <a:r>
              <a:rPr lang="it-IT" dirty="0" smtClean="0"/>
              <a:t>Personalizzazione </a:t>
            </a:r>
            <a:r>
              <a:rPr lang="it-IT" dirty="0"/>
              <a:t>dell’esperienza: l’intelligenza artificiale può essere utilizzata per adattare l’esperienza di realtà virtuale alle preferenze e alle esigenze dell’utente, creando un’esperienza più </a:t>
            </a:r>
            <a:r>
              <a:rPr lang="it-IT" dirty="0" smtClean="0"/>
              <a:t>personalizzata (ad esempio, introducendo il paziente in ambienti sfidanti per affrontare lo stigma, come la palestra). </a:t>
            </a:r>
          </a:p>
          <a:p>
            <a:pPr marL="342900" indent="-342900" algn="just">
              <a:buAutoNum type="arabicPeriod"/>
            </a:pPr>
            <a:r>
              <a:rPr lang="it-IT" dirty="0" smtClean="0"/>
              <a:t>Controllo </a:t>
            </a:r>
            <a:r>
              <a:rPr lang="it-IT" dirty="0"/>
              <a:t>dell’ambiente virtuale: l’intelligenza artificiale può essere utilizzata per controllare l’ambiente virtuale, creando un’esperienza più </a:t>
            </a:r>
            <a:r>
              <a:rPr lang="it-IT" dirty="0" smtClean="0"/>
              <a:t>realistica (adattando l’ambiente di esperienza all’ambiente familiare- ad esempio l’ambiente domestico o di lavoro- del paziente). </a:t>
            </a:r>
          </a:p>
          <a:p>
            <a:pPr marL="342900" indent="-342900" algn="just">
              <a:buAutoNum type="arabicPeriod"/>
            </a:pPr>
            <a:r>
              <a:rPr lang="it-IT" dirty="0" smtClean="0"/>
              <a:t>Può </a:t>
            </a:r>
            <a:r>
              <a:rPr lang="it-IT" dirty="0"/>
              <a:t>essere utilizzata per analizzare i dati generati dall’esperienza VR, fornendo informazioni preziose per migliorare l’esperienza </a:t>
            </a:r>
            <a:r>
              <a:rPr lang="it-IT" dirty="0" smtClean="0"/>
              <a:t>dell’utente (analizzare preferenze, stili alimentari ed apportare correzioni). </a:t>
            </a:r>
          </a:p>
          <a:p>
            <a:pPr marL="342900" indent="-342900" algn="just">
              <a:buAutoNum type="arabicPeriod"/>
            </a:pPr>
            <a:r>
              <a:rPr lang="it-IT" dirty="0" smtClean="0"/>
              <a:t>Può </a:t>
            </a:r>
            <a:r>
              <a:rPr lang="it-IT" dirty="0"/>
              <a:t>essere utilizzata per simulare situazioni complesse</a:t>
            </a:r>
            <a:r>
              <a:rPr lang="it-IT" dirty="0" smtClean="0"/>
              <a:t>, </a:t>
            </a:r>
            <a:r>
              <a:rPr lang="it-IT" dirty="0"/>
              <a:t>permettendo agli utenti di esercitarsi e prendere decisioni in un ambiente </a:t>
            </a:r>
            <a:r>
              <a:rPr lang="it-IT" dirty="0" smtClean="0"/>
              <a:t>sicuro (ad esempio rispetto alla rieducazione alimentare, allo stile di vita, alla sessualità)</a:t>
            </a:r>
            <a:endParaRPr lang="it-IT" dirty="0"/>
          </a:p>
        </p:txBody>
      </p:sp>
      <p:pic>
        <p:nvPicPr>
          <p:cNvPr id="3" name="Immagine 2"/>
          <p:cNvPicPr>
            <a:picLocks noChangeAspect="1"/>
          </p:cNvPicPr>
          <p:nvPr/>
        </p:nvPicPr>
        <p:blipFill>
          <a:blip r:embed="rId2"/>
          <a:stretch>
            <a:fillRect/>
          </a:stretch>
        </p:blipFill>
        <p:spPr>
          <a:xfrm>
            <a:off x="3897883" y="4884941"/>
            <a:ext cx="1398433" cy="1037483"/>
          </a:xfrm>
          <a:prstGeom prst="rect">
            <a:avLst/>
          </a:prstGeom>
        </p:spPr>
      </p:pic>
      <p:pic>
        <p:nvPicPr>
          <p:cNvPr id="4" name="Immagine 3"/>
          <p:cNvPicPr>
            <a:picLocks noChangeAspect="1"/>
          </p:cNvPicPr>
          <p:nvPr/>
        </p:nvPicPr>
        <p:blipFill>
          <a:blip r:embed="rId3"/>
          <a:stretch>
            <a:fillRect/>
          </a:stretch>
        </p:blipFill>
        <p:spPr>
          <a:xfrm>
            <a:off x="6394970" y="4843632"/>
            <a:ext cx="1481951" cy="1037856"/>
          </a:xfrm>
          <a:prstGeom prst="rect">
            <a:avLst/>
          </a:prstGeom>
        </p:spPr>
      </p:pic>
    </p:spTree>
    <p:extLst>
      <p:ext uri="{BB962C8B-B14F-4D97-AF65-F5344CB8AC3E}">
        <p14:creationId xmlns:p14="http://schemas.microsoft.com/office/powerpoint/2010/main" val="1719109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4172" y="432319"/>
            <a:ext cx="10538590" cy="3785652"/>
          </a:xfrm>
          <a:prstGeom prst="rect">
            <a:avLst/>
          </a:prstGeom>
          <a:noFill/>
        </p:spPr>
        <p:txBody>
          <a:bodyPr wrap="square" rtlCol="0">
            <a:spAutoFit/>
          </a:bodyPr>
          <a:lstStyle/>
          <a:p>
            <a:pPr algn="ctr"/>
            <a:r>
              <a:rPr lang="it-IT" sz="2400" dirty="0">
                <a:solidFill>
                  <a:srgbClr val="FF0000"/>
                </a:solidFill>
              </a:rPr>
              <a:t>Concludendo…</a:t>
            </a:r>
          </a:p>
          <a:p>
            <a:endParaRPr lang="it-IT" dirty="0"/>
          </a:p>
          <a:p>
            <a:endParaRPr lang="it-IT" dirty="0"/>
          </a:p>
          <a:p>
            <a:endParaRPr lang="it-IT" dirty="0"/>
          </a:p>
          <a:p>
            <a:pPr algn="just"/>
            <a:r>
              <a:rPr lang="it-IT" dirty="0"/>
              <a:t>Le potenzialità dello psicologo clinico nel team multidisciplinare poggiano su basi teorico-cliniche consolidate, esito continuo di un approccio </a:t>
            </a:r>
            <a:r>
              <a:rPr lang="it-IT" dirty="0" err="1"/>
              <a:t>evidence-based</a:t>
            </a:r>
            <a:r>
              <a:rPr lang="it-IT" dirty="0"/>
              <a:t>,  e si avvalgono di tecniche sempre più innovative che integrano i nuovi strumenti digitali</a:t>
            </a:r>
            <a:r>
              <a:rPr lang="it-IT" dirty="0" smtClean="0"/>
              <a:t>.</a:t>
            </a:r>
          </a:p>
          <a:p>
            <a:endParaRPr lang="it-IT" dirty="0"/>
          </a:p>
          <a:p>
            <a:pPr algn="ctr"/>
            <a:endParaRPr lang="it-IT" dirty="0"/>
          </a:p>
          <a:p>
            <a:pPr algn="ctr"/>
            <a:endParaRPr lang="it-IT" dirty="0" smtClean="0"/>
          </a:p>
          <a:p>
            <a:pPr algn="ctr"/>
            <a:r>
              <a:rPr lang="it-IT" dirty="0" smtClean="0"/>
              <a:t>TEORIA		METODOLOGIA	 	TECNICHE     	  RICERCA</a:t>
            </a:r>
          </a:p>
          <a:p>
            <a:pPr algn="ctr"/>
            <a:endParaRPr lang="it-IT" dirty="0"/>
          </a:p>
          <a:p>
            <a:pPr algn="ctr"/>
            <a:endParaRPr lang="it-IT" dirty="0" smtClean="0"/>
          </a:p>
        </p:txBody>
      </p:sp>
      <p:cxnSp>
        <p:nvCxnSpPr>
          <p:cNvPr id="4" name="Connettore 2 3"/>
          <p:cNvCxnSpPr/>
          <p:nvPr/>
        </p:nvCxnSpPr>
        <p:spPr>
          <a:xfrm>
            <a:off x="3310198" y="3458553"/>
            <a:ext cx="8241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5908092" y="3462344"/>
            <a:ext cx="8241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a:off x="8015809" y="3448834"/>
            <a:ext cx="8241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4255969" y="4431270"/>
            <a:ext cx="3202110" cy="523220"/>
          </a:xfrm>
          <a:prstGeom prst="rect">
            <a:avLst/>
          </a:prstGeom>
          <a:noFill/>
        </p:spPr>
        <p:txBody>
          <a:bodyPr wrap="square" rtlCol="0">
            <a:spAutoFit/>
          </a:bodyPr>
          <a:lstStyle/>
          <a:p>
            <a:pPr algn="ctr"/>
            <a:r>
              <a:rPr lang="it-IT" sz="2800" dirty="0" smtClean="0"/>
              <a:t>LA PERSONA</a:t>
            </a:r>
            <a:endParaRPr lang="it-IT" sz="2800" dirty="0"/>
          </a:p>
        </p:txBody>
      </p:sp>
      <p:pic>
        <p:nvPicPr>
          <p:cNvPr id="15" name="Immagine 14"/>
          <p:cNvPicPr>
            <a:picLocks noChangeAspect="1"/>
          </p:cNvPicPr>
          <p:nvPr/>
        </p:nvPicPr>
        <p:blipFill>
          <a:blip r:embed="rId2"/>
          <a:stretch>
            <a:fillRect/>
          </a:stretch>
        </p:blipFill>
        <p:spPr>
          <a:xfrm>
            <a:off x="7951134" y="4609103"/>
            <a:ext cx="1439854" cy="1443366"/>
          </a:xfrm>
          <a:prstGeom prst="rect">
            <a:avLst/>
          </a:prstGeom>
        </p:spPr>
      </p:pic>
      <p:sp>
        <p:nvSpPr>
          <p:cNvPr id="16" name="Fumetto 3 15"/>
          <p:cNvSpPr/>
          <p:nvPr/>
        </p:nvSpPr>
        <p:spPr>
          <a:xfrm>
            <a:off x="8876736" y="4282661"/>
            <a:ext cx="1851008" cy="54039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I AM A PERSON!</a:t>
            </a:r>
            <a:endParaRPr lang="it-IT" dirty="0"/>
          </a:p>
        </p:txBody>
      </p:sp>
    </p:spTree>
    <p:extLst>
      <p:ext uri="{BB962C8B-B14F-4D97-AF65-F5344CB8AC3E}">
        <p14:creationId xmlns:p14="http://schemas.microsoft.com/office/powerpoint/2010/main" val="201257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7F1CCB64-8231-435F-87C9-78C908E39380}"/>
              </a:ext>
            </a:extLst>
          </p:cNvPr>
          <p:cNvSpPr>
            <a:spLocks noGrp="1"/>
          </p:cNvSpPr>
          <p:nvPr>
            <p:ph type="ctrTitle"/>
          </p:nvPr>
        </p:nvSpPr>
        <p:spPr>
          <a:xfrm>
            <a:off x="6629400" y="758952"/>
            <a:ext cx="4526280" cy="4104638"/>
          </a:xfrm>
        </p:spPr>
        <p:txBody>
          <a:bodyPr>
            <a:normAutofit/>
          </a:bodyPr>
          <a:lstStyle/>
          <a:p>
            <a:r>
              <a:rPr lang="it-IT" dirty="0" smtClean="0"/>
              <a:t>Grazie!</a:t>
            </a:r>
            <a:br>
              <a:rPr lang="it-IT" dirty="0" smtClean="0"/>
            </a:br>
            <a:r>
              <a:rPr lang="it-IT" dirty="0"/>
              <a:t/>
            </a:r>
            <a:br>
              <a:rPr lang="it-IT" dirty="0"/>
            </a:br>
            <a:r>
              <a:rPr lang="it-IT" dirty="0" smtClean="0"/>
              <a:t/>
            </a:r>
            <a:br>
              <a:rPr lang="it-IT" dirty="0" smtClean="0"/>
            </a:br>
            <a:r>
              <a:rPr lang="it-IT" sz="1800" dirty="0" smtClean="0"/>
              <a:t>Per info e </a:t>
            </a:r>
            <a:r>
              <a:rPr lang="it-IT" sz="1800" dirty="0" err="1" smtClean="0"/>
              <a:t>references</a:t>
            </a:r>
            <a:r>
              <a:rPr lang="it-IT" sz="1800" dirty="0" smtClean="0"/>
              <a:t>:</a:t>
            </a:r>
            <a:br>
              <a:rPr lang="it-IT" sz="1800" dirty="0" smtClean="0"/>
            </a:br>
            <a:r>
              <a:rPr lang="it-IT" sz="1800" dirty="0" err="1" smtClean="0"/>
              <a:t>serenachiara.marchitelli@gmail.com</a:t>
            </a:r>
            <a:endParaRPr lang="it-IT" sz="1800" dirty="0"/>
          </a:p>
        </p:txBody>
      </p:sp>
    </p:spTree>
    <p:extLst>
      <p:ext uri="{BB962C8B-B14F-4D97-AF65-F5344CB8AC3E}">
        <p14:creationId xmlns:p14="http://schemas.microsoft.com/office/powerpoint/2010/main" val="17455455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68785" y="1081436"/>
            <a:ext cx="10122016" cy="4339650"/>
          </a:xfrm>
          <a:prstGeom prst="rect">
            <a:avLst/>
          </a:prstGeom>
          <a:noFill/>
        </p:spPr>
        <p:txBody>
          <a:bodyPr wrap="square" rtlCol="0">
            <a:spAutoFit/>
          </a:bodyPr>
          <a:lstStyle/>
          <a:p>
            <a:pPr algn="ctr"/>
            <a:r>
              <a:rPr lang="it-IT" sz="2400" dirty="0" smtClean="0"/>
              <a:t>TEAM MULTIDISCIPLINARE NEL </a:t>
            </a:r>
            <a:r>
              <a:rPr lang="en-US" sz="2400" dirty="0"/>
              <a:t>Weight Management Service </a:t>
            </a:r>
            <a:endParaRPr lang="en-US" sz="2400" dirty="0" smtClean="0"/>
          </a:p>
          <a:p>
            <a:pPr algn="ctr"/>
            <a:r>
              <a:rPr lang="it-IT" dirty="0" smtClean="0"/>
              <a:t>(Linee </a:t>
            </a:r>
            <a:r>
              <a:rPr lang="it-IT" dirty="0"/>
              <a:t>guida IFSO/ASBMS, unitamente alle linee guida AACE/ACE/TOS/ASMBS/OMA/</a:t>
            </a:r>
            <a:r>
              <a:rPr lang="it-IT" dirty="0" smtClean="0"/>
              <a:t>ASA)</a:t>
            </a:r>
          </a:p>
          <a:p>
            <a:pPr algn="ctr"/>
            <a:endParaRPr lang="it-IT" dirty="0"/>
          </a:p>
          <a:p>
            <a:pPr algn="ctr"/>
            <a:r>
              <a:rPr lang="it-IT" dirty="0" smtClean="0"/>
              <a:t>ENDOCRINOLOGO</a:t>
            </a:r>
          </a:p>
          <a:p>
            <a:pPr algn="ctr"/>
            <a:r>
              <a:rPr lang="it-IT" dirty="0" smtClean="0"/>
              <a:t>NUTRIZONISTA</a:t>
            </a:r>
          </a:p>
          <a:p>
            <a:pPr algn="ctr"/>
            <a:r>
              <a:rPr lang="it-IT" dirty="0" smtClean="0">
                <a:solidFill>
                  <a:srgbClr val="FF0000"/>
                </a:solidFill>
              </a:rPr>
              <a:t>PSICOLOGO CLINICO</a:t>
            </a:r>
          </a:p>
          <a:p>
            <a:pPr algn="ctr"/>
            <a:r>
              <a:rPr lang="it-IT" dirty="0" smtClean="0"/>
              <a:t>CHIRURGO</a:t>
            </a:r>
            <a:endParaRPr lang="it-IT" dirty="0"/>
          </a:p>
          <a:p>
            <a:pPr algn="ctr"/>
            <a:r>
              <a:rPr lang="it-IT" dirty="0" smtClean="0"/>
              <a:t>(altri specialisti che entrano a far parte del service)</a:t>
            </a:r>
          </a:p>
          <a:p>
            <a:endParaRPr lang="it-IT" dirty="0"/>
          </a:p>
          <a:p>
            <a:endParaRPr lang="it-IT" dirty="0" smtClean="0"/>
          </a:p>
          <a:p>
            <a:endParaRPr lang="it-IT" dirty="0" smtClean="0"/>
          </a:p>
          <a:p>
            <a:r>
              <a:rPr lang="it-IT" dirty="0" smtClean="0"/>
              <a:t>FASE PRE-OPERATORIA	FASE PERIOPERATORIA	FASE POSTOPERATORIA	FOLLOW UP</a:t>
            </a:r>
            <a:endParaRPr lang="it-IT" dirty="0"/>
          </a:p>
          <a:p>
            <a:endParaRPr lang="it-IT" dirty="0" smtClean="0"/>
          </a:p>
          <a:p>
            <a:endParaRPr lang="it-IT" dirty="0" smtClean="0"/>
          </a:p>
          <a:p>
            <a:endParaRPr lang="it-IT" dirty="0"/>
          </a:p>
        </p:txBody>
      </p:sp>
      <p:cxnSp>
        <p:nvCxnSpPr>
          <p:cNvPr id="4" name="Connettore 2 3"/>
          <p:cNvCxnSpPr/>
          <p:nvPr/>
        </p:nvCxnSpPr>
        <p:spPr>
          <a:xfrm flipH="1">
            <a:off x="3068041" y="3634127"/>
            <a:ext cx="3068038" cy="477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ttore 2 6"/>
          <p:cNvCxnSpPr/>
          <p:nvPr/>
        </p:nvCxnSpPr>
        <p:spPr>
          <a:xfrm flipH="1">
            <a:off x="5582826" y="3646702"/>
            <a:ext cx="553253" cy="465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a:off x="6136079" y="3634127"/>
            <a:ext cx="691567" cy="465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a:off x="6148653" y="3634127"/>
            <a:ext cx="3482980" cy="440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211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83133" y="528143"/>
            <a:ext cx="9292136" cy="400110"/>
          </a:xfrm>
          <a:prstGeom prst="rect">
            <a:avLst/>
          </a:prstGeom>
          <a:noFill/>
        </p:spPr>
        <p:txBody>
          <a:bodyPr wrap="square" rtlCol="0">
            <a:spAutoFit/>
          </a:bodyPr>
          <a:lstStyle/>
          <a:p>
            <a:pPr algn="ctr"/>
            <a:r>
              <a:rPr lang="it-IT" sz="2000" b="1" dirty="0" smtClean="0"/>
              <a:t>LO PSICOLOGO CLINICO: ruoli e potenzialità</a:t>
            </a:r>
          </a:p>
        </p:txBody>
      </p:sp>
      <p:sp>
        <p:nvSpPr>
          <p:cNvPr id="3" name="CasellaDiTesto 2"/>
          <p:cNvSpPr txBox="1"/>
          <p:nvPr/>
        </p:nvSpPr>
        <p:spPr>
          <a:xfrm>
            <a:off x="754437" y="1156885"/>
            <a:ext cx="10662695" cy="4524316"/>
          </a:xfrm>
          <a:prstGeom prst="rect">
            <a:avLst/>
          </a:prstGeom>
          <a:noFill/>
        </p:spPr>
        <p:txBody>
          <a:bodyPr wrap="square" rtlCol="0">
            <a:spAutoFit/>
          </a:bodyPr>
          <a:lstStyle/>
          <a:p>
            <a:r>
              <a:rPr lang="it-IT" dirty="0" smtClean="0">
                <a:solidFill>
                  <a:srgbClr val="FF0000"/>
                </a:solidFill>
              </a:rPr>
              <a:t>LA FASE PREOPERATORIA</a:t>
            </a:r>
          </a:p>
          <a:p>
            <a:pPr marL="285750" indent="-285750">
              <a:buFontTx/>
              <a:buChar char="-"/>
            </a:pPr>
            <a:r>
              <a:rPr lang="it-IT" dirty="0" err="1" smtClean="0"/>
              <a:t>Assessment</a:t>
            </a:r>
            <a:r>
              <a:rPr lang="it-IT" dirty="0" smtClean="0"/>
              <a:t> psicologico di idoneità alle procedure </a:t>
            </a:r>
            <a:r>
              <a:rPr lang="it-IT" dirty="0" err="1" smtClean="0"/>
              <a:t>bariatriche</a:t>
            </a:r>
            <a:endParaRPr lang="it-IT" dirty="0" smtClean="0"/>
          </a:p>
          <a:p>
            <a:r>
              <a:rPr lang="it-IT" dirty="0"/>
              <a:t>	</a:t>
            </a:r>
            <a:endParaRPr lang="it-IT" dirty="0" smtClean="0"/>
          </a:p>
          <a:p>
            <a:pPr algn="just"/>
            <a:r>
              <a:rPr lang="it-IT" dirty="0"/>
              <a:t>	</a:t>
            </a:r>
            <a:r>
              <a:rPr lang="it-IT" dirty="0" smtClean="0"/>
              <a:t>1. individuare le criticità nelle aree psicosociali del paziente che possono costituire controindicazioni 	alle procedure </a:t>
            </a:r>
            <a:r>
              <a:rPr lang="it-IT" dirty="0" err="1" smtClean="0"/>
              <a:t>bariatriche</a:t>
            </a:r>
            <a:endParaRPr lang="it-IT" dirty="0" smtClean="0"/>
          </a:p>
          <a:p>
            <a:pPr algn="just"/>
            <a:r>
              <a:rPr lang="it-IT" dirty="0"/>
              <a:t>	</a:t>
            </a:r>
            <a:r>
              <a:rPr lang="it-IT" dirty="0" smtClean="0"/>
              <a:t>2. attraverso l’analisi puntuale della personalità del paziente, fornire un contributo al chirurgo nella 	selezione della procedura da effettuare (impulsività, stile alimentare,…)</a:t>
            </a:r>
          </a:p>
          <a:p>
            <a:pPr algn="just"/>
            <a:r>
              <a:rPr lang="it-IT" dirty="0"/>
              <a:t>	</a:t>
            </a:r>
            <a:r>
              <a:rPr lang="it-IT" dirty="0" smtClean="0"/>
              <a:t>3. iniziare le procedure di intervento psicologico, volte alla preparazione psicologica e psicosociale del 	paziente in vista dei cambiamenti cui andrà incontro</a:t>
            </a:r>
          </a:p>
          <a:p>
            <a:pPr algn="just"/>
            <a:r>
              <a:rPr lang="it-IT" dirty="0"/>
              <a:t>	</a:t>
            </a:r>
            <a:r>
              <a:rPr lang="it-IT" dirty="0" smtClean="0"/>
              <a:t>	- ristrutturazione dell’immagine del corpo</a:t>
            </a:r>
          </a:p>
          <a:p>
            <a:pPr algn="just"/>
            <a:r>
              <a:rPr lang="it-IT" dirty="0"/>
              <a:t>	</a:t>
            </a:r>
            <a:r>
              <a:rPr lang="it-IT" dirty="0" smtClean="0"/>
              <a:t>	- ristrutturazione del rapporto con il cibo e con le percezioni corporee (fame/sazietà, bisogni 		</a:t>
            </a:r>
            <a:r>
              <a:rPr lang="it-IT" dirty="0"/>
              <a:t> </a:t>
            </a:r>
            <a:r>
              <a:rPr lang="it-IT" dirty="0" smtClean="0"/>
              <a:t>  		fisiologici)</a:t>
            </a:r>
          </a:p>
          <a:p>
            <a:pPr algn="just"/>
            <a:r>
              <a:rPr lang="it-IT" dirty="0" smtClean="0"/>
              <a:t>		- ristrutturazione della percezione del sé sociale (stigma)</a:t>
            </a:r>
          </a:p>
          <a:p>
            <a:pPr algn="just"/>
            <a:r>
              <a:rPr lang="it-IT" dirty="0"/>
              <a:t>	</a:t>
            </a:r>
            <a:r>
              <a:rPr lang="it-IT" dirty="0" smtClean="0"/>
              <a:t>	- educazione terapeutica</a:t>
            </a:r>
          </a:p>
          <a:p>
            <a:pPr algn="just"/>
            <a:r>
              <a:rPr lang="it-IT" dirty="0"/>
              <a:t>	</a:t>
            </a:r>
            <a:r>
              <a:rPr lang="it-IT" dirty="0" smtClean="0"/>
              <a:t>4. </a:t>
            </a:r>
            <a:r>
              <a:rPr lang="it-IT" dirty="0" err="1" smtClean="0"/>
              <a:t>inziare</a:t>
            </a:r>
            <a:r>
              <a:rPr lang="it-IT" dirty="0" smtClean="0"/>
              <a:t> le procedure di intervento psicologico sui familiari più prossimi al paziente (gruppo dei 					familiari)</a:t>
            </a:r>
          </a:p>
        </p:txBody>
      </p:sp>
    </p:spTree>
    <p:extLst>
      <p:ext uri="{BB962C8B-B14F-4D97-AF65-F5344CB8AC3E}">
        <p14:creationId xmlns:p14="http://schemas.microsoft.com/office/powerpoint/2010/main" val="38497475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83133" y="528143"/>
            <a:ext cx="9292136" cy="369332"/>
          </a:xfrm>
          <a:prstGeom prst="rect">
            <a:avLst/>
          </a:prstGeom>
          <a:noFill/>
        </p:spPr>
        <p:txBody>
          <a:bodyPr wrap="square" rtlCol="0">
            <a:spAutoFit/>
          </a:bodyPr>
          <a:lstStyle/>
          <a:p>
            <a:pPr algn="ctr"/>
            <a:r>
              <a:rPr lang="it-IT" dirty="0" smtClean="0"/>
              <a:t>LO PSICOLOGO CLINICO: ruoli e potenzialità</a:t>
            </a:r>
          </a:p>
        </p:txBody>
      </p:sp>
      <p:sp>
        <p:nvSpPr>
          <p:cNvPr id="3" name="CasellaDiTesto 2"/>
          <p:cNvSpPr txBox="1"/>
          <p:nvPr/>
        </p:nvSpPr>
        <p:spPr>
          <a:xfrm>
            <a:off x="892749" y="1244909"/>
            <a:ext cx="10423791" cy="1754327"/>
          </a:xfrm>
          <a:prstGeom prst="rect">
            <a:avLst/>
          </a:prstGeom>
          <a:noFill/>
        </p:spPr>
        <p:txBody>
          <a:bodyPr wrap="square" rtlCol="0">
            <a:spAutoFit/>
          </a:bodyPr>
          <a:lstStyle/>
          <a:p>
            <a:r>
              <a:rPr lang="it-IT" dirty="0" smtClean="0">
                <a:solidFill>
                  <a:srgbClr val="FF0000"/>
                </a:solidFill>
              </a:rPr>
              <a:t>LA FASE PERIOPERATORIA</a:t>
            </a:r>
          </a:p>
          <a:p>
            <a:endParaRPr lang="it-IT" dirty="0"/>
          </a:p>
          <a:p>
            <a:pPr algn="just"/>
            <a:r>
              <a:rPr lang="it-IT" dirty="0" smtClean="0"/>
              <a:t>	1. Raccogliere e gestire le paure e le aspettative del paziente, le difficoltà emotive legate ai primi 20 	giorni di dieta liquida/semiliquida</a:t>
            </a:r>
            <a:r>
              <a:rPr lang="it-IT" dirty="0"/>
              <a:t> </a:t>
            </a:r>
            <a:r>
              <a:rPr lang="it-IT" dirty="0" smtClean="0"/>
              <a:t>e alle eventuali complicanze operatorie</a:t>
            </a:r>
          </a:p>
          <a:p>
            <a:r>
              <a:rPr lang="it-IT" dirty="0"/>
              <a:t>	</a:t>
            </a:r>
            <a:r>
              <a:rPr lang="it-IT" dirty="0" smtClean="0"/>
              <a:t>2. Raccogliere e gestire le paure e le aspettative dei familiari, le difficoltà emotive del familiare legate alla 	gestione dei primi giorni </a:t>
            </a:r>
            <a:r>
              <a:rPr lang="it-IT" dirty="0" err="1" smtClean="0"/>
              <a:t>post-intevento</a:t>
            </a:r>
            <a:r>
              <a:rPr lang="it-IT" dirty="0" smtClean="0"/>
              <a:t> </a:t>
            </a:r>
            <a:endParaRPr lang="it-IT" dirty="0"/>
          </a:p>
        </p:txBody>
      </p:sp>
    </p:spTree>
    <p:extLst>
      <p:ext uri="{BB962C8B-B14F-4D97-AF65-F5344CB8AC3E}">
        <p14:creationId xmlns:p14="http://schemas.microsoft.com/office/powerpoint/2010/main" val="1220208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83133" y="528143"/>
            <a:ext cx="9292136" cy="369332"/>
          </a:xfrm>
          <a:prstGeom prst="rect">
            <a:avLst/>
          </a:prstGeom>
          <a:noFill/>
        </p:spPr>
        <p:txBody>
          <a:bodyPr wrap="square" rtlCol="0">
            <a:spAutoFit/>
          </a:bodyPr>
          <a:lstStyle/>
          <a:p>
            <a:pPr algn="ctr"/>
            <a:r>
              <a:rPr lang="it-IT" dirty="0" smtClean="0"/>
              <a:t>LO PSICOLOGO CLINICO: ruoli e potenzialità</a:t>
            </a:r>
          </a:p>
        </p:txBody>
      </p:sp>
      <p:sp>
        <p:nvSpPr>
          <p:cNvPr id="4" name="CasellaDiTesto 3"/>
          <p:cNvSpPr txBox="1"/>
          <p:nvPr/>
        </p:nvSpPr>
        <p:spPr>
          <a:xfrm>
            <a:off x="628697" y="1332932"/>
            <a:ext cx="10964469" cy="5632312"/>
          </a:xfrm>
          <a:prstGeom prst="rect">
            <a:avLst/>
          </a:prstGeom>
          <a:noFill/>
        </p:spPr>
        <p:txBody>
          <a:bodyPr wrap="square" rtlCol="0">
            <a:spAutoFit/>
          </a:bodyPr>
          <a:lstStyle/>
          <a:p>
            <a:r>
              <a:rPr lang="it-IT" dirty="0" smtClean="0">
                <a:solidFill>
                  <a:srgbClr val="FF0000"/>
                </a:solidFill>
              </a:rPr>
              <a:t>LA FASE POSTOPERATORIA ED I FOLLOW UP</a:t>
            </a:r>
          </a:p>
          <a:p>
            <a:pPr algn="just"/>
            <a:endParaRPr lang="it-IT" dirty="0"/>
          </a:p>
          <a:p>
            <a:pPr algn="just"/>
            <a:r>
              <a:rPr lang="it-IT" dirty="0" smtClean="0"/>
              <a:t>	1. in tandem con il nutrizionista, continuare a proporre gruppi di educazione terapeutica nei primi 6 mesi 	post </a:t>
            </a:r>
            <a:r>
              <a:rPr lang="it-IT" dirty="0" err="1" smtClean="0"/>
              <a:t>intevento</a:t>
            </a:r>
            <a:r>
              <a:rPr lang="it-IT" dirty="0" smtClean="0"/>
              <a:t>, con l’obiettivo di seguire il paziente nell’acquisizione di nuove modalità di gestione 	dell’alimentazione ed affiancarlo nella ripresa dell’attività fisica.</a:t>
            </a:r>
          </a:p>
          <a:p>
            <a:pPr algn="just"/>
            <a:r>
              <a:rPr lang="it-IT" dirty="0" smtClean="0"/>
              <a:t>	2. Continuare ad offrire periodici gruppi di educazione terapeutica per i familiari del paziente, onde favorire</a:t>
            </a:r>
          </a:p>
          <a:p>
            <a:pPr algn="just"/>
            <a:r>
              <a:rPr lang="it-IT" dirty="0" smtClean="0"/>
              <a:t>  	maggiore consapevolezza dello stile alimentare da acquisire, anche insieme, e gestire insieme al parente.</a:t>
            </a:r>
          </a:p>
          <a:p>
            <a:pPr algn="just"/>
            <a:r>
              <a:rPr lang="it-IT" dirty="0" smtClean="0"/>
              <a:t>	3. Continuare negli </a:t>
            </a:r>
            <a:r>
              <a:rPr lang="it-IT" dirty="0" err="1" smtClean="0"/>
              <a:t>inteventi</a:t>
            </a:r>
            <a:r>
              <a:rPr lang="it-IT" dirty="0" smtClean="0"/>
              <a:t> psicologici volti alla gestione dei cambiamenti che il paziente sottoposto a 	procedura </a:t>
            </a:r>
            <a:r>
              <a:rPr lang="it-IT" dirty="0" err="1" smtClean="0"/>
              <a:t>bariatrica</a:t>
            </a:r>
            <a:r>
              <a:rPr lang="it-IT" dirty="0" smtClean="0"/>
              <a:t> si sta trovando ad affrontare:</a:t>
            </a:r>
          </a:p>
          <a:p>
            <a:pPr algn="just"/>
            <a:r>
              <a:rPr lang="it-IT" dirty="0" smtClean="0"/>
              <a:t>		- ristrutturazione </a:t>
            </a:r>
            <a:r>
              <a:rPr lang="it-IT" dirty="0"/>
              <a:t>dell’immagine del corpo</a:t>
            </a:r>
          </a:p>
          <a:p>
            <a:pPr algn="just"/>
            <a:r>
              <a:rPr lang="it-IT" dirty="0"/>
              <a:t>		- ristrutturazione del rapporto con il cibo e con le percezioni corporee (fame/sazietà, bisogni 		</a:t>
            </a:r>
            <a:r>
              <a:rPr lang="it-IT" dirty="0" smtClean="0"/>
              <a:t>		</a:t>
            </a:r>
            <a:r>
              <a:rPr lang="it-IT" dirty="0"/>
              <a:t>	</a:t>
            </a:r>
            <a:r>
              <a:rPr lang="it-IT" dirty="0" smtClean="0"/>
              <a:t>			    		fisiologici</a:t>
            </a:r>
            <a:r>
              <a:rPr lang="it-IT" dirty="0"/>
              <a:t>)</a:t>
            </a:r>
          </a:p>
          <a:p>
            <a:pPr algn="just"/>
            <a:r>
              <a:rPr lang="it-IT" dirty="0"/>
              <a:t>		- ristrutturazione della percezione del sé sociale (stigma</a:t>
            </a:r>
            <a:r>
              <a:rPr lang="it-IT" dirty="0" smtClean="0"/>
              <a:t>)</a:t>
            </a:r>
          </a:p>
          <a:p>
            <a:pPr algn="just"/>
            <a:r>
              <a:rPr lang="it-IT" dirty="0"/>
              <a:t>	</a:t>
            </a:r>
            <a:r>
              <a:rPr lang="it-IT" dirty="0" smtClean="0"/>
              <a:t>4. Monitorare eventuali aree emergenti di psicopatologia </a:t>
            </a:r>
            <a:endParaRPr lang="it-IT" dirty="0"/>
          </a:p>
          <a:p>
            <a:endParaRPr lang="it-IT" dirty="0" smtClean="0"/>
          </a:p>
          <a:p>
            <a:endParaRPr lang="it-IT" dirty="0" smtClean="0"/>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35307538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52661" y="616167"/>
            <a:ext cx="11328941" cy="3139321"/>
          </a:xfrm>
          <a:prstGeom prst="rect">
            <a:avLst/>
          </a:prstGeom>
          <a:noFill/>
        </p:spPr>
        <p:txBody>
          <a:bodyPr wrap="square" rtlCol="0">
            <a:spAutoFit/>
          </a:bodyPr>
          <a:lstStyle/>
          <a:p>
            <a:pPr algn="ctr"/>
            <a:endParaRPr lang="it-IT" dirty="0"/>
          </a:p>
          <a:p>
            <a:pPr algn="ctr"/>
            <a:r>
              <a:rPr lang="it-IT" dirty="0" smtClean="0">
                <a:solidFill>
                  <a:srgbClr val="FF0000"/>
                </a:solidFill>
              </a:rPr>
              <a:t>IMPORTANTE: </a:t>
            </a:r>
            <a:r>
              <a:rPr lang="it-IT" dirty="0" smtClean="0"/>
              <a:t>preparazione </a:t>
            </a:r>
            <a:r>
              <a:rPr lang="it-IT" dirty="0"/>
              <a:t>psicologica e psicosociale del </a:t>
            </a:r>
            <a:r>
              <a:rPr lang="it-IT" dirty="0" smtClean="0"/>
              <a:t>paziente </a:t>
            </a:r>
            <a:r>
              <a:rPr lang="it-IT" dirty="0"/>
              <a:t>in vista dei cambiamenti cui andrà </a:t>
            </a:r>
            <a:r>
              <a:rPr lang="it-IT" dirty="0" smtClean="0"/>
              <a:t>incontro</a:t>
            </a:r>
          </a:p>
          <a:p>
            <a:endParaRPr lang="it-IT" dirty="0"/>
          </a:p>
          <a:p>
            <a:r>
              <a:rPr lang="it-IT" dirty="0"/>
              <a:t>		- ristrutturazione dell’immagine del corpo</a:t>
            </a:r>
          </a:p>
          <a:p>
            <a:r>
              <a:rPr lang="it-IT" dirty="0"/>
              <a:t>		- ristrutturazione del rapporto con il cibo e con le percezioni corporee (fame/sazietà, bisogni 		</a:t>
            </a:r>
            <a:r>
              <a:rPr lang="it-IT" dirty="0" smtClean="0"/>
              <a:t>	fisiologici</a:t>
            </a:r>
            <a:r>
              <a:rPr lang="it-IT" dirty="0"/>
              <a:t>)</a:t>
            </a:r>
          </a:p>
          <a:p>
            <a:r>
              <a:rPr lang="it-IT" dirty="0"/>
              <a:t>		- ristrutturazione della percezione del sé sociale (stigma</a:t>
            </a:r>
            <a:r>
              <a:rPr lang="it-IT" dirty="0" smtClean="0"/>
              <a:t>)</a:t>
            </a:r>
          </a:p>
          <a:p>
            <a:endParaRPr lang="it-IT" dirty="0" smtClean="0"/>
          </a:p>
          <a:p>
            <a:pPr algn="ctr"/>
            <a:r>
              <a:rPr lang="it-IT" dirty="0" smtClean="0"/>
              <a:t>(fase preoperatoria e post operatoria/follow</a:t>
            </a:r>
            <a:r>
              <a:rPr lang="it-IT" dirty="0"/>
              <a:t>-</a:t>
            </a:r>
            <a:r>
              <a:rPr lang="it-IT" dirty="0" smtClean="0"/>
              <a:t>up)</a:t>
            </a:r>
          </a:p>
          <a:p>
            <a:r>
              <a:rPr lang="it-IT" dirty="0" smtClean="0"/>
              <a:t>		</a:t>
            </a:r>
            <a:endParaRPr lang="it-IT" dirty="0"/>
          </a:p>
          <a:p>
            <a:r>
              <a:rPr lang="it-IT" dirty="0" smtClean="0"/>
              <a:t> </a:t>
            </a:r>
            <a:endParaRPr lang="it-IT" dirty="0"/>
          </a:p>
        </p:txBody>
      </p:sp>
      <p:cxnSp>
        <p:nvCxnSpPr>
          <p:cNvPr id="4" name="Connettore 2 3"/>
          <p:cNvCxnSpPr/>
          <p:nvPr/>
        </p:nvCxnSpPr>
        <p:spPr>
          <a:xfrm>
            <a:off x="5931693" y="3373796"/>
            <a:ext cx="25148" cy="1056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297242" y="4501791"/>
            <a:ext cx="11551915" cy="1569660"/>
          </a:xfrm>
          <a:prstGeom prst="rect">
            <a:avLst/>
          </a:prstGeom>
          <a:noFill/>
        </p:spPr>
        <p:txBody>
          <a:bodyPr wrap="square" rtlCol="0">
            <a:spAutoFit/>
          </a:bodyPr>
          <a:lstStyle/>
          <a:p>
            <a:pPr algn="ctr"/>
            <a:r>
              <a:rPr lang="it-IT" dirty="0" smtClean="0"/>
              <a:t>STRUMENTI:</a:t>
            </a:r>
          </a:p>
          <a:p>
            <a:pPr algn="ctr"/>
            <a:r>
              <a:rPr lang="it-IT" dirty="0" smtClean="0"/>
              <a:t>COLLOQUIO CLINICO </a:t>
            </a:r>
          </a:p>
          <a:p>
            <a:pPr algn="ctr"/>
            <a:r>
              <a:rPr lang="it-IT" dirty="0" smtClean="0"/>
              <a:t>TEST DI AUTOPERCEZIONE</a:t>
            </a:r>
          </a:p>
          <a:p>
            <a:pPr algn="ctr"/>
            <a:r>
              <a:rPr lang="it-IT" dirty="0" smtClean="0"/>
              <a:t>AUSILIO DELLE NUOVE TECNOLOGIE PER LA RISTRUTTURAZIONE COGNITIVA </a:t>
            </a:r>
          </a:p>
          <a:p>
            <a:pPr algn="ctr"/>
            <a:r>
              <a:rPr lang="it-IT" sz="2400" dirty="0" smtClean="0">
                <a:solidFill>
                  <a:srgbClr val="FF0000"/>
                </a:solidFill>
              </a:rPr>
              <a:t>LA REALTÀ VIRTUALE E LA REALTÀ AUMENTATA</a:t>
            </a:r>
            <a:endParaRPr lang="it-IT" sz="2400" dirty="0">
              <a:solidFill>
                <a:srgbClr val="FF0000"/>
              </a:solidFill>
            </a:endParaRPr>
          </a:p>
        </p:txBody>
      </p:sp>
    </p:spTree>
    <p:extLst>
      <p:ext uri="{BB962C8B-B14F-4D97-AF65-F5344CB8AC3E}">
        <p14:creationId xmlns:p14="http://schemas.microsoft.com/office/powerpoint/2010/main" val="25845685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97241" y="58846"/>
            <a:ext cx="11619471" cy="3970318"/>
          </a:xfrm>
          <a:prstGeom prst="rect">
            <a:avLst/>
          </a:prstGeom>
        </p:spPr>
        <p:txBody>
          <a:bodyPr wrap="square">
            <a:spAutoFit/>
          </a:bodyPr>
          <a:lstStyle/>
          <a:p>
            <a:pPr algn="ctr"/>
            <a:r>
              <a:rPr lang="it-IT" dirty="0">
                <a:solidFill>
                  <a:srgbClr val="FF0000"/>
                </a:solidFill>
              </a:rPr>
              <a:t>Differenze tra realtà virtuale e realtà </a:t>
            </a:r>
            <a:r>
              <a:rPr lang="it-IT" dirty="0" smtClean="0">
                <a:solidFill>
                  <a:srgbClr val="FF0000"/>
                </a:solidFill>
              </a:rPr>
              <a:t>aumentata</a:t>
            </a:r>
            <a:endParaRPr lang="it-IT" dirty="0">
              <a:solidFill>
                <a:srgbClr val="FF0000"/>
              </a:solidFill>
            </a:endParaRPr>
          </a:p>
          <a:p>
            <a:pPr algn="ctr"/>
            <a:r>
              <a:rPr lang="it-IT" dirty="0" err="1" smtClean="0">
                <a:solidFill>
                  <a:srgbClr val="FF0000"/>
                </a:solidFill>
              </a:rPr>
              <a:t>augmented</a:t>
            </a:r>
            <a:r>
              <a:rPr lang="it-IT" dirty="0" smtClean="0">
                <a:solidFill>
                  <a:srgbClr val="FF0000"/>
                </a:solidFill>
              </a:rPr>
              <a:t> </a:t>
            </a:r>
            <a:r>
              <a:rPr lang="it-IT" dirty="0">
                <a:solidFill>
                  <a:srgbClr val="FF0000"/>
                </a:solidFill>
              </a:rPr>
              <a:t>reality o </a:t>
            </a:r>
            <a:r>
              <a:rPr lang="it-IT" dirty="0" smtClean="0">
                <a:solidFill>
                  <a:srgbClr val="FF0000"/>
                </a:solidFill>
              </a:rPr>
              <a:t>AR e </a:t>
            </a:r>
            <a:r>
              <a:rPr lang="it-IT" dirty="0" err="1" smtClean="0">
                <a:solidFill>
                  <a:srgbClr val="FF0000"/>
                </a:solidFill>
              </a:rPr>
              <a:t>virtual</a:t>
            </a:r>
            <a:r>
              <a:rPr lang="it-IT" dirty="0" smtClean="0">
                <a:solidFill>
                  <a:srgbClr val="FF0000"/>
                </a:solidFill>
              </a:rPr>
              <a:t> </a:t>
            </a:r>
            <a:r>
              <a:rPr lang="it-IT" dirty="0">
                <a:solidFill>
                  <a:srgbClr val="FF0000"/>
                </a:solidFill>
              </a:rPr>
              <a:t>reality o </a:t>
            </a:r>
            <a:r>
              <a:rPr lang="it-IT" dirty="0" smtClean="0">
                <a:solidFill>
                  <a:srgbClr val="FF0000"/>
                </a:solidFill>
              </a:rPr>
              <a:t>VR</a:t>
            </a:r>
          </a:p>
          <a:p>
            <a:endParaRPr lang="it-IT" dirty="0"/>
          </a:p>
          <a:p>
            <a:pPr algn="just"/>
            <a:r>
              <a:rPr lang="it-IT" dirty="0">
                <a:solidFill>
                  <a:srgbClr val="FF0000"/>
                </a:solidFill>
              </a:rPr>
              <a:t>La realtà aumentata </a:t>
            </a:r>
            <a:r>
              <a:rPr lang="it-IT" dirty="0"/>
              <a:t>consiste in una miscela tra ambienti fisici e digitali. La realtà si estende dunque oltre ciò che viene esperito fisicamente verso il mondo digitale. Ciò avviene grazie all’utilizzo dei sensori delle fotocamere presenti nei nostri dispositivi, attraverso accelerometri, dati GPS e altro. La persona che utilizza questo genere di tecnologia, dunque, si muove e interagisce fisicamente con il mondo reale accedendo però a un mondo digitale ‘parallelo’ grazie all’interpretazione, da parte del dispositivo, dei dati raccolti attraverso l’hardware di cui è dotato. Si pensi al gioco </a:t>
            </a:r>
            <a:r>
              <a:rPr lang="it-IT" dirty="0" err="1"/>
              <a:t>Pokémon</a:t>
            </a:r>
            <a:r>
              <a:rPr lang="it-IT" dirty="0"/>
              <a:t> Go, molto utilizzato negli anni passati.</a:t>
            </a:r>
          </a:p>
          <a:p>
            <a:pPr algn="just"/>
            <a:endParaRPr lang="it-IT" dirty="0"/>
          </a:p>
          <a:p>
            <a:pPr algn="just"/>
            <a:r>
              <a:rPr lang="it-IT" dirty="0">
                <a:solidFill>
                  <a:srgbClr val="FF0000"/>
                </a:solidFill>
              </a:rPr>
              <a:t>La realtà </a:t>
            </a:r>
            <a:r>
              <a:rPr lang="it-IT" dirty="0" smtClean="0">
                <a:solidFill>
                  <a:srgbClr val="FF0000"/>
                </a:solidFill>
              </a:rPr>
              <a:t>virtuale</a:t>
            </a:r>
            <a:r>
              <a:rPr lang="it-IT" dirty="0"/>
              <a:t> </a:t>
            </a:r>
            <a:r>
              <a:rPr lang="it-IT" dirty="0" smtClean="0"/>
              <a:t>è </a:t>
            </a:r>
            <a:r>
              <a:rPr lang="it-IT" dirty="0"/>
              <a:t>una completa simulazione digitale di immagini in 3D che permettono a chi ne usufruisce di interagire con il mondo virtuale accedendo esclusivamente a un dispositivo tecnologico. Non è dunque presente l’elemento chiave che contraddistingue l’AR, ovvero una sovrapposizione tra mondo reale e mondo digitale.</a:t>
            </a:r>
          </a:p>
          <a:p>
            <a:endParaRPr lang="it-IT" dirty="0"/>
          </a:p>
        </p:txBody>
      </p:sp>
      <p:pic>
        <p:nvPicPr>
          <p:cNvPr id="5" name="Immagine 4"/>
          <p:cNvPicPr>
            <a:picLocks noChangeAspect="1"/>
          </p:cNvPicPr>
          <p:nvPr/>
        </p:nvPicPr>
        <p:blipFill>
          <a:blip r:embed="rId2"/>
          <a:stretch>
            <a:fillRect/>
          </a:stretch>
        </p:blipFill>
        <p:spPr>
          <a:xfrm>
            <a:off x="4424813" y="3885203"/>
            <a:ext cx="2898156" cy="2150113"/>
          </a:xfrm>
          <a:prstGeom prst="rect">
            <a:avLst/>
          </a:prstGeom>
        </p:spPr>
      </p:pic>
    </p:spTree>
    <p:extLst>
      <p:ext uri="{BB962C8B-B14F-4D97-AF65-F5344CB8AC3E}">
        <p14:creationId xmlns:p14="http://schemas.microsoft.com/office/powerpoint/2010/main" val="21666249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1819" y="335845"/>
            <a:ext cx="11376273" cy="5632312"/>
          </a:xfrm>
          <a:prstGeom prst="rect">
            <a:avLst/>
          </a:prstGeom>
        </p:spPr>
        <p:txBody>
          <a:bodyPr wrap="square">
            <a:spAutoFit/>
          </a:bodyPr>
          <a:lstStyle/>
          <a:p>
            <a:pPr algn="ctr"/>
            <a:r>
              <a:rPr lang="it-IT" sz="2000" dirty="0" smtClean="0">
                <a:solidFill>
                  <a:srgbClr val="FF0000"/>
                </a:solidFill>
              </a:rPr>
              <a:t>AR </a:t>
            </a:r>
            <a:r>
              <a:rPr lang="it-IT" sz="2000" dirty="0">
                <a:solidFill>
                  <a:srgbClr val="FF0000"/>
                </a:solidFill>
              </a:rPr>
              <a:t>e </a:t>
            </a:r>
            <a:r>
              <a:rPr lang="it-IT" sz="2000" dirty="0" smtClean="0">
                <a:solidFill>
                  <a:srgbClr val="FF0000"/>
                </a:solidFill>
              </a:rPr>
              <a:t>VR</a:t>
            </a:r>
            <a:endParaRPr lang="it-IT" sz="2000" dirty="0">
              <a:solidFill>
                <a:srgbClr val="FF0000"/>
              </a:solidFill>
            </a:endParaRPr>
          </a:p>
          <a:p>
            <a:pPr algn="ctr"/>
            <a:endParaRPr lang="fr-FR" dirty="0">
              <a:solidFill>
                <a:srgbClr val="FF0000"/>
              </a:solidFill>
            </a:endParaRPr>
          </a:p>
          <a:p>
            <a:pPr algn="just"/>
            <a:endParaRPr lang="it-IT" dirty="0" smtClean="0"/>
          </a:p>
          <a:p>
            <a:pPr algn="just"/>
            <a:r>
              <a:rPr lang="it-IT" dirty="0" smtClean="0"/>
              <a:t>La AR e la VR offrono </a:t>
            </a:r>
            <a:r>
              <a:rPr lang="it-IT" dirty="0"/>
              <a:t>vantaggi unici per il trattamento dei disturbi alimentari e dell’immagine corporea, quali:</a:t>
            </a:r>
          </a:p>
          <a:p>
            <a:pPr algn="just"/>
            <a:endParaRPr lang="it-IT" dirty="0"/>
          </a:p>
          <a:p>
            <a:pPr algn="just"/>
            <a:r>
              <a:rPr lang="it-IT" dirty="0">
                <a:solidFill>
                  <a:srgbClr val="FF0000"/>
                </a:solidFill>
              </a:rPr>
              <a:t>Personalizzazione</a:t>
            </a:r>
            <a:r>
              <a:rPr lang="it-IT" dirty="0"/>
              <a:t>: ogni intervento può essere adattato alle esigenze specifiche del paziente, offrendo una terapia su misura che si adatta ai progressi individuali;</a:t>
            </a:r>
          </a:p>
          <a:p>
            <a:pPr algn="just"/>
            <a:r>
              <a:rPr lang="it-IT" dirty="0">
                <a:solidFill>
                  <a:srgbClr val="FF0000"/>
                </a:solidFill>
              </a:rPr>
              <a:t>Coinvolgimento emotivo, cognitivo, percettivo</a:t>
            </a:r>
            <a:r>
              <a:rPr lang="it-IT" dirty="0"/>
              <a:t>: grazie alla loro natura </a:t>
            </a:r>
            <a:r>
              <a:rPr lang="it-IT" dirty="0" err="1"/>
              <a:t>immersiva</a:t>
            </a:r>
            <a:r>
              <a:rPr lang="it-IT" dirty="0"/>
              <a:t>, suscitano emozioni autentiche che rendono il trattamento più efficace e coinvolgente. La possibilità di fare esperienza in prima persona favorisce un ampliamento nel proprio modo di percepire il mondo e sé stessi, promuovendo il cambiamento di idee ed opinioni che poi si traducono in modifiche a livello comportamentale. La possibilità di interagire direttamente con un avatar permette di superare le barriere emotive e cognitive, favorendo un’esperienza terapeutica più profonda;</a:t>
            </a:r>
          </a:p>
          <a:p>
            <a:pPr algn="just"/>
            <a:r>
              <a:rPr lang="it-IT" dirty="0">
                <a:solidFill>
                  <a:srgbClr val="FF0000"/>
                </a:solidFill>
              </a:rPr>
              <a:t>Monitoraggio immediato</a:t>
            </a:r>
            <a:r>
              <a:rPr lang="it-IT" dirty="0"/>
              <a:t>: la tecnologia consente di monitorare in tempo reale le reazioni del paziente durante le sessioni, permettendo al terapeuta di adattare l’intervento in base ai feedback istantanei, migliorando così l’efficacia e la sicurezza del trattamento</a:t>
            </a:r>
            <a:r>
              <a:rPr lang="it-IT" dirty="0" smtClean="0"/>
              <a:t>.</a:t>
            </a:r>
          </a:p>
          <a:p>
            <a:pPr algn="just"/>
            <a:endParaRPr lang="it-IT" dirty="0"/>
          </a:p>
          <a:p>
            <a:pPr algn="just"/>
            <a:endParaRPr lang="it-IT" dirty="0" smtClean="0"/>
          </a:p>
          <a:p>
            <a:pPr algn="just"/>
            <a:r>
              <a:rPr lang="it-IT" dirty="0" smtClean="0">
                <a:solidFill>
                  <a:srgbClr val="FF0000"/>
                </a:solidFill>
              </a:rPr>
              <a:t>SFIDE: </a:t>
            </a:r>
            <a:r>
              <a:rPr lang="it-IT" dirty="0" smtClean="0"/>
              <a:t>la </a:t>
            </a:r>
            <a:r>
              <a:rPr lang="it-IT" dirty="0"/>
              <a:t>necessità di risorse tecnologiche nei centri clinici e la standardizzazione dei protocolli terapeutici. Inoltre, la tecnologia necessita di costante evoluzione per poter offrire avatar sempre più realistici e integrarsi con altri strumenti innovativi, come l’intelligenza artificiale.</a:t>
            </a:r>
          </a:p>
        </p:txBody>
      </p:sp>
    </p:spTree>
    <p:extLst>
      <p:ext uri="{BB962C8B-B14F-4D97-AF65-F5344CB8AC3E}">
        <p14:creationId xmlns:p14="http://schemas.microsoft.com/office/powerpoint/2010/main" val="1814890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4436" y="565868"/>
            <a:ext cx="10775861" cy="3416320"/>
          </a:xfrm>
          <a:prstGeom prst="rect">
            <a:avLst/>
          </a:prstGeom>
          <a:noFill/>
        </p:spPr>
        <p:txBody>
          <a:bodyPr wrap="square" rtlCol="0">
            <a:spAutoFit/>
          </a:bodyPr>
          <a:lstStyle/>
          <a:p>
            <a:endParaRPr lang="it-IT" dirty="0"/>
          </a:p>
          <a:p>
            <a:r>
              <a:rPr lang="it-IT" dirty="0"/>
              <a:t>Ausilio dell’</a:t>
            </a:r>
            <a:r>
              <a:rPr lang="it-IT" dirty="0">
                <a:solidFill>
                  <a:srgbClr val="FF0000"/>
                </a:solidFill>
              </a:rPr>
              <a:t>INTELLIGENZA ARTIFICIALE </a:t>
            </a:r>
            <a:r>
              <a:rPr lang="it-IT" dirty="0" smtClean="0">
                <a:solidFill>
                  <a:srgbClr val="FF0000"/>
                </a:solidFill>
              </a:rPr>
              <a:t>(A.I.)</a:t>
            </a:r>
            <a:endParaRPr lang="it-IT" dirty="0">
              <a:solidFill>
                <a:srgbClr val="FF0000"/>
              </a:solidFill>
            </a:endParaRPr>
          </a:p>
          <a:p>
            <a:pPr algn="just"/>
            <a:endParaRPr lang="it-IT" dirty="0" smtClean="0"/>
          </a:p>
          <a:p>
            <a:pPr algn="just"/>
            <a:endParaRPr lang="it-IT" dirty="0"/>
          </a:p>
          <a:p>
            <a:pPr algn="just"/>
            <a:r>
              <a:rPr lang="it-IT" dirty="0" smtClean="0"/>
              <a:t>L’ AI </a:t>
            </a:r>
            <a:r>
              <a:rPr lang="it-IT" dirty="0"/>
              <a:t>si riferisce alla capacità delle macchine di apprendere, ragionare ed eseguire compiti che normalmente richiederebbero l’intelligenza umana. L’AI può essere utilizzata per analizzare grandi quantità di dati, per il riconoscimento vocale e facciale, per il processo decisionale automatizzato e per molte altre applicazioni. In breve, mentre la realtà virtuale si concentra sulla creazione di un’esperienza coinvolgente per l’utente, l’intelligenza artificiale si concentra sullo sviluppo di sistemi in grado di eseguire compiti complessi che normalmente richiederebbero l’intervento umano.</a:t>
            </a:r>
            <a:endParaRPr lang="it-IT" dirty="0" smtClean="0"/>
          </a:p>
          <a:p>
            <a:endParaRPr lang="it-IT" dirty="0"/>
          </a:p>
          <a:p>
            <a:endParaRPr lang="it-IT" dirty="0" smtClean="0"/>
          </a:p>
        </p:txBody>
      </p:sp>
      <p:pic>
        <p:nvPicPr>
          <p:cNvPr id="3" name="Immagine 2"/>
          <p:cNvPicPr>
            <a:picLocks noChangeAspect="1"/>
          </p:cNvPicPr>
          <p:nvPr/>
        </p:nvPicPr>
        <p:blipFill>
          <a:blip r:embed="rId2"/>
          <a:stretch>
            <a:fillRect/>
          </a:stretch>
        </p:blipFill>
        <p:spPr>
          <a:xfrm>
            <a:off x="4327785" y="3708794"/>
            <a:ext cx="3224871" cy="2258478"/>
          </a:xfrm>
          <a:prstGeom prst="rect">
            <a:avLst/>
          </a:prstGeom>
        </p:spPr>
      </p:pic>
    </p:spTree>
    <p:extLst>
      <p:ext uri="{BB962C8B-B14F-4D97-AF65-F5344CB8AC3E}">
        <p14:creationId xmlns:p14="http://schemas.microsoft.com/office/powerpoint/2010/main" val="5691986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464</TotalTime>
  <Words>880</Words>
  <Application>Microsoft Macintosh PowerPoint</Application>
  <PresentationFormat>Personalizzato</PresentationFormat>
  <Paragraphs>106</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RetrospectVTI</vt:lpstr>
      <vt:lpstr>Il team multidisciplinare: potenzialità della figura dello psicologo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Grazie!   Per info e references: serenachiara.marchitelli@gmail.com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Serena Marchitelli</cp:lastModifiedBy>
  <cp:revision>36</cp:revision>
  <dcterms:created xsi:type="dcterms:W3CDTF">2022-02-27T17:36:31Z</dcterms:created>
  <dcterms:modified xsi:type="dcterms:W3CDTF">2025-05-09T09:52:48Z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